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embeddedFontLst>
    <p:embeddedFont>
      <p:font typeface="Ubuntu"/>
      <p:regular r:id="rId17"/>
      <p:bold r:id="rId18"/>
      <p:italic r:id="rId19"/>
      <p:boldItalic r:id="rId20"/>
    </p:embeddedFont>
    <p:embeddedFont>
      <p:font typeface="Montserrat"/>
      <p:regular r:id="rId21"/>
      <p:bold r:id="rId22"/>
      <p:italic r:id="rId23"/>
      <p:boldItalic r:id="rId24"/>
    </p:embeddedFont>
    <p:embeddedFont>
      <p:font typeface="Lato"/>
      <p:regular r:id="rId25"/>
      <p:bold r:id="rId26"/>
      <p:italic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Ubuntu-boldItalic.fntdata"/><Relationship Id="rId22" Type="http://schemas.openxmlformats.org/officeDocument/2006/relationships/font" Target="fonts/Montserrat-bold.fntdata"/><Relationship Id="rId21" Type="http://schemas.openxmlformats.org/officeDocument/2006/relationships/font" Target="fonts/Montserrat-regular.fntdata"/><Relationship Id="rId24" Type="http://schemas.openxmlformats.org/officeDocument/2006/relationships/font" Target="fonts/Montserrat-boldItalic.fntdata"/><Relationship Id="rId23" Type="http://schemas.openxmlformats.org/officeDocument/2006/relationships/font" Target="fonts/Montserrat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Lato-bold.fntdata"/><Relationship Id="rId25" Type="http://schemas.openxmlformats.org/officeDocument/2006/relationships/font" Target="fonts/Lato-regular.fntdata"/><Relationship Id="rId28" Type="http://schemas.openxmlformats.org/officeDocument/2006/relationships/font" Target="fonts/Lato-boldItalic.fntdata"/><Relationship Id="rId27" Type="http://schemas.openxmlformats.org/officeDocument/2006/relationships/font" Target="fonts/Lat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Ubuntu-regular.fntdata"/><Relationship Id="rId16" Type="http://schemas.openxmlformats.org/officeDocument/2006/relationships/slide" Target="slides/slide11.xml"/><Relationship Id="rId19" Type="http://schemas.openxmlformats.org/officeDocument/2006/relationships/font" Target="fonts/Ubuntu-italic.fntdata"/><Relationship Id="rId18" Type="http://schemas.openxmlformats.org/officeDocument/2006/relationships/font" Target="fonts/Ubuntu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309f8788885_0_7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309f8788885_0_7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309f8788885_0_7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309f8788885_0_7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09f8788885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09f8788885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309f8788885_0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309f8788885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309f8788885_0_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309f8788885_0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09f8788885_0_1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309f8788885_0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309f8788885_0_6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309f8788885_0_6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09f8788885_0_7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09f8788885_0_7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09f8788885_0_7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309f8788885_0_7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309f8788885_0_7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309f8788885_0_7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rot="-5400000">
            <a:off x="9730" y="-9085"/>
            <a:ext cx="5134250" cy="5153700"/>
          </a:xfrm>
          <a:prstGeom prst="diagStripe">
            <a:avLst>
              <a:gd fmla="val 5000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 rot="-5400000">
            <a:off x="7344" y="1134921"/>
            <a:ext cx="3982212" cy="3996900"/>
          </a:xfrm>
          <a:prstGeom prst="diagStripe">
            <a:avLst>
              <a:gd fmla="val 58774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 rot="-5400000">
            <a:off x="5786" y="-3799"/>
            <a:ext cx="2291521" cy="2300100"/>
          </a:xfrm>
          <a:prstGeom prst="diagStripe">
            <a:avLst>
              <a:gd fmla="val 50000" name="adj"/>
            </a:avLst>
          </a:prstGeom>
          <a:solidFill>
            <a:srgbClr val="1633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2"/>
          <p:cNvSpPr/>
          <p:nvPr/>
        </p:nvSpPr>
        <p:spPr>
          <a:xfrm flipH="1">
            <a:off x="652821" y="588326"/>
            <a:ext cx="2300100" cy="2291521"/>
          </a:xfrm>
          <a:prstGeom prst="diagStripe">
            <a:avLst>
              <a:gd fmla="val 50000" name="adj"/>
            </a:avLst>
          </a:prstGeom>
          <a:solidFill>
            <a:srgbClr val="93C4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" name="Google Shape;15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6" name="Google Shape;16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" name="Google Shape;17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" name="Google Shape;104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5" name="Google Shape;105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3" name="Google Shape;123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4" name="Google Shape;124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5" name="Google Shape;12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oogle Shape;19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0" name="Google Shape;20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" name="Google Shape;38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9" name="Google Shape;39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4"/>
          <p:cNvSpPr/>
          <p:nvPr/>
        </p:nvSpPr>
        <p:spPr>
          <a:xfrm rot="-5400000">
            <a:off x="0" y="381001"/>
            <a:ext cx="808800" cy="808800"/>
          </a:xfrm>
          <a:prstGeom prst="diagStripe">
            <a:avLst>
              <a:gd fmla="val 50000" name="adj"/>
            </a:avLst>
          </a:prstGeom>
          <a:solidFill>
            <a:srgbClr val="1633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4"/>
          <p:cNvSpPr/>
          <p:nvPr/>
        </p:nvSpPr>
        <p:spPr>
          <a:xfrm flipH="1">
            <a:off x="229050" y="588489"/>
            <a:ext cx="808800" cy="808800"/>
          </a:xfrm>
          <a:prstGeom prst="diagStripe">
            <a:avLst>
              <a:gd fmla="val 50000" name="adj"/>
            </a:avLst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" name="Google Shape;43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4" name="Google Shape;44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5" name="Google Shape;45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oogle Shape;47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8" name="Google Shape;48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0" name="Google Shape;50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1" name="Google Shape;51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2" name="Google Shape;52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3" name="Google Shape;53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oogle Shape;55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6" name="Google Shape;56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8" name="Google Shape;58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9" name="Google Shape;59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oogle Shape;61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2" name="Google Shape;62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4" name="Google Shape;64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5" name="Google Shape;65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6" name="Google Shape;66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Google Shape;68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69" name="Google Shape;69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8" name="Google Shape;88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" name="Google Shape;90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1" name="Google Shape;91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" name="Google Shape;93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4" name="Google Shape;94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5" name="Google Shape;95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6" name="Google Shape;96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" name="Google Shape;98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99" name="Google Shape;99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1" name="Google Shape;101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2" name="Google Shape;102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hyperlink" Target="https://github.com/danielmenap/Wise_Project" TargetMode="External"/><Relationship Id="rId5" Type="http://schemas.openxmlformats.org/officeDocument/2006/relationships/image" Target="../media/image1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drive.google.com/drive/folders/1A_FhH5qI9fuFCU3I-Ks9IoVnV2hmg4D9?usp=sharing" TargetMode="External"/><Relationship Id="rId4" Type="http://schemas.openxmlformats.org/officeDocument/2006/relationships/image" Target="../media/image8.png"/><Relationship Id="rId10" Type="http://schemas.openxmlformats.org/officeDocument/2006/relationships/image" Target="../media/image6.png"/><Relationship Id="rId9" Type="http://schemas.openxmlformats.org/officeDocument/2006/relationships/hyperlink" Target="https://drive.google.com/drive/folders/1TyHYuwHsg986IYhauKgKEfs0S3gZtzFJ?usp=sharing" TargetMode="External"/><Relationship Id="rId5" Type="http://schemas.openxmlformats.org/officeDocument/2006/relationships/hyperlink" Target="https://drive.google.com/drive/folders/1PFZZoI_5sx-JVuxiTX1s6gxhV3KeZZ-H?usp=sharing" TargetMode="External"/><Relationship Id="rId6" Type="http://schemas.openxmlformats.org/officeDocument/2006/relationships/image" Target="../media/image3.png"/><Relationship Id="rId7" Type="http://schemas.openxmlformats.org/officeDocument/2006/relationships/hyperlink" Target="https://drive.google.com/drive/folders/11WJpqXrh1TJ0XG_dW1pe4nP5mWEo5Ejg?usp=sharing" TargetMode="External"/><Relationship Id="rId8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3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s-419" sz="3800">
                <a:solidFill>
                  <a:srgbClr val="163300"/>
                </a:solidFill>
                <a:latin typeface="Ubuntu"/>
                <a:ea typeface="Ubuntu"/>
                <a:cs typeface="Ubuntu"/>
                <a:sym typeface="Ubuntu"/>
              </a:rPr>
              <a:t>Regulatory Reporting UK &amp; USA</a:t>
            </a:r>
            <a:endParaRPr b="1" sz="3800">
              <a:solidFill>
                <a:srgbClr val="1633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33" name="Google Shape;133;p13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rPr b="1" lang="es-419" sz="288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Daniel Mena</a:t>
            </a:r>
            <a:endParaRPr b="1" sz="2880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rPr b="1" lang="es-419" sz="209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Oct, 2024</a:t>
            </a:r>
            <a:endParaRPr b="1" sz="2090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134" name="Google Shape;134;p13"/>
          <p:cNvPicPr preferRelativeResize="0"/>
          <p:nvPr/>
        </p:nvPicPr>
        <p:blipFill rotWithShape="1">
          <a:blip r:embed="rId3">
            <a:alphaModFix/>
          </a:blip>
          <a:srcRect b="0" l="-980" r="979" t="0"/>
          <a:stretch/>
        </p:blipFill>
        <p:spPr>
          <a:xfrm>
            <a:off x="6404800" y="283250"/>
            <a:ext cx="2149850" cy="90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13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6550" y="3020650"/>
            <a:ext cx="1625950" cy="1850675"/>
          </a:xfrm>
          <a:prstGeom prst="rect">
            <a:avLst/>
          </a:prstGeom>
          <a:noFill/>
          <a:ln>
            <a:noFill/>
          </a:ln>
          <a:effectLst>
            <a:outerShdw blurRad="328613" rotWithShape="0" algn="bl" dist="66675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2"/>
          <p:cNvSpPr txBox="1"/>
          <p:nvPr>
            <p:ph type="title"/>
          </p:nvPr>
        </p:nvSpPr>
        <p:spPr>
          <a:xfrm>
            <a:off x="1311200" y="79125"/>
            <a:ext cx="7261200" cy="132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s-419" sz="4100">
                <a:solidFill>
                  <a:srgbClr val="163300"/>
                </a:solidFill>
                <a:latin typeface="Ubuntu"/>
                <a:ea typeface="Ubuntu"/>
                <a:cs typeface="Ubuntu"/>
                <a:sym typeface="Ubuntu"/>
              </a:rPr>
              <a:t>Stakeholder Alignment</a:t>
            </a:r>
            <a:endParaRPr b="1" sz="4100">
              <a:solidFill>
                <a:srgbClr val="1633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10" name="Google Shape;210;p22"/>
          <p:cNvSpPr txBox="1"/>
          <p:nvPr>
            <p:ph idx="1" type="body"/>
          </p:nvPr>
        </p:nvSpPr>
        <p:spPr>
          <a:xfrm>
            <a:off x="4258900" y="1561425"/>
            <a:ext cx="4240200" cy="348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1200"/>
              </a:spcBef>
              <a:spcAft>
                <a:spcPts val="0"/>
              </a:spcAft>
              <a:buNone/>
            </a:pPr>
            <a:r>
              <a:rPr b="1" lang="es-419" sz="1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Ensuring Accuracy</a:t>
            </a:r>
            <a:endParaRPr b="1" sz="19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r">
              <a:spcBef>
                <a:spcPts val="1200"/>
              </a:spcBef>
              <a:spcAft>
                <a:spcPts val="0"/>
              </a:spcAft>
              <a:buNone/>
            </a:pPr>
            <a:r>
              <a:rPr lang="es-419" sz="1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Regular communication with regulators.</a:t>
            </a:r>
            <a:endParaRPr sz="19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r">
              <a:spcBef>
                <a:spcPts val="1200"/>
              </a:spcBef>
              <a:spcAft>
                <a:spcPts val="0"/>
              </a:spcAft>
              <a:buNone/>
            </a:pPr>
            <a:r>
              <a:rPr lang="es-419" sz="1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Maintain a comprehensive data dictionary.</a:t>
            </a:r>
            <a:endParaRPr sz="19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r">
              <a:spcBef>
                <a:spcPts val="1200"/>
              </a:spcBef>
              <a:spcAft>
                <a:spcPts val="0"/>
              </a:spcAft>
              <a:buNone/>
            </a:pPr>
            <a:r>
              <a:rPr lang="es-419" sz="1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Host meetings to align on key definitions.</a:t>
            </a:r>
            <a:endParaRPr sz="19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26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r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40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11" name="Google Shape;21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100" y="1561425"/>
            <a:ext cx="3163050" cy="328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23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grpSp>
        <p:nvGrpSpPr>
          <p:cNvPr id="218" name="Google Shape;218;p23"/>
          <p:cNvGrpSpPr/>
          <p:nvPr/>
        </p:nvGrpSpPr>
        <p:grpSpPr>
          <a:xfrm>
            <a:off x="0" y="0"/>
            <a:ext cx="9143999" cy="5143500"/>
            <a:chOff x="0" y="0"/>
            <a:chExt cx="9143999" cy="5143500"/>
          </a:xfrm>
        </p:grpSpPr>
        <p:pic>
          <p:nvPicPr>
            <p:cNvPr id="219" name="Google Shape;219;p2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32675" y="0"/>
              <a:ext cx="7455150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0" name="Google Shape;220;p23"/>
            <p:cNvPicPr preferRelativeResize="0"/>
            <p:nvPr/>
          </p:nvPicPr>
          <p:blipFill rotWithShape="1">
            <a:blip r:embed="rId3">
              <a:alphaModFix/>
            </a:blip>
            <a:srcRect b="0" l="84615" r="0" t="0"/>
            <a:stretch/>
          </p:blipFill>
          <p:spPr>
            <a:xfrm>
              <a:off x="0" y="0"/>
              <a:ext cx="1034549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1" name="Google Shape;221;p23"/>
            <p:cNvPicPr preferRelativeResize="0"/>
            <p:nvPr/>
          </p:nvPicPr>
          <p:blipFill rotWithShape="1">
            <a:blip r:embed="rId3">
              <a:alphaModFix/>
            </a:blip>
            <a:srcRect b="0" l="84615" r="0" t="0"/>
            <a:stretch/>
          </p:blipFill>
          <p:spPr>
            <a:xfrm>
              <a:off x="8109450" y="0"/>
              <a:ext cx="1034549" cy="51435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22" name="Google Shape;222;p23"/>
          <p:cNvSpPr txBox="1"/>
          <p:nvPr/>
        </p:nvSpPr>
        <p:spPr>
          <a:xfrm>
            <a:off x="456900" y="311400"/>
            <a:ext cx="28953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381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5200">
                <a:solidFill>
                  <a:srgbClr val="163300"/>
                </a:solidFill>
                <a:highlight>
                  <a:schemeClr val="lt1"/>
                </a:highlight>
                <a:latin typeface="Ubuntu"/>
                <a:ea typeface="Ubuntu"/>
                <a:cs typeface="Ubuntu"/>
                <a:sym typeface="Ubuntu"/>
              </a:rPr>
              <a:t>Aitäh!</a:t>
            </a:r>
            <a:endParaRPr b="1" sz="6100">
              <a:solidFill>
                <a:srgbClr val="163300"/>
              </a:solidFill>
              <a:highlight>
                <a:schemeClr val="lt1"/>
              </a:highlight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23" name="Google Shape;223;p23"/>
          <p:cNvSpPr txBox="1"/>
          <p:nvPr/>
        </p:nvSpPr>
        <p:spPr>
          <a:xfrm>
            <a:off x="5042100" y="4092875"/>
            <a:ext cx="38988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381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38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küsimusi mulle?</a:t>
            </a:r>
            <a:endParaRPr b="1" sz="47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s-419" sz="4100">
                <a:solidFill>
                  <a:srgbClr val="163300"/>
                </a:solidFill>
                <a:latin typeface="Ubuntu"/>
                <a:ea typeface="Ubuntu"/>
                <a:cs typeface="Ubuntu"/>
                <a:sym typeface="Ubuntu"/>
              </a:rPr>
              <a:t>Introduction</a:t>
            </a:r>
            <a:endParaRPr b="1" sz="3700">
              <a:solidFill>
                <a:srgbClr val="163300"/>
              </a:solidFill>
            </a:endParaRPr>
          </a:p>
        </p:txBody>
      </p:sp>
      <p:sp>
        <p:nvSpPr>
          <p:cNvPr id="141" name="Google Shape;141;p14"/>
          <p:cNvSpPr txBox="1"/>
          <p:nvPr>
            <p:ph idx="1" type="body"/>
          </p:nvPr>
        </p:nvSpPr>
        <p:spPr>
          <a:xfrm>
            <a:off x="2640150" y="1567550"/>
            <a:ext cx="56964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Wise is a global fintech specializing in fast, transparent, and affordable cross-border payments, serving millions worldwide.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With operations across multiple countries, we prioritize strict adherence to diverse regulations. This presentation focuses on meeting specific regulatory requests (R1 &amp; R2).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000"/>
          </a:p>
        </p:txBody>
      </p:sp>
      <p:pic>
        <p:nvPicPr>
          <p:cNvPr id="142" name="Google Shape;14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400" y="1567550"/>
            <a:ext cx="2346325" cy="2970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s-419" sz="4100">
                <a:solidFill>
                  <a:srgbClr val="163300"/>
                </a:solidFill>
                <a:latin typeface="Ubuntu"/>
                <a:ea typeface="Ubuntu"/>
                <a:cs typeface="Ubuntu"/>
                <a:sym typeface="Ubuntu"/>
              </a:rPr>
              <a:t>Objectives</a:t>
            </a:r>
            <a:endParaRPr b="1" sz="4100">
              <a:solidFill>
                <a:srgbClr val="1633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48" name="Google Shape;148;p15"/>
          <p:cNvSpPr txBox="1"/>
          <p:nvPr>
            <p:ph idx="1" type="body"/>
          </p:nvPr>
        </p:nvSpPr>
        <p:spPr>
          <a:xfrm>
            <a:off x="558800" y="1704350"/>
            <a:ext cx="40923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rgbClr val="163300"/>
              </a:buClr>
              <a:buSzPts val="1800"/>
              <a:buFont typeface="Arial"/>
              <a:buAutoNum type="arabicPeriod"/>
            </a:pPr>
            <a:r>
              <a:rPr lang="es-419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Present a reliable data reporting process for regulatory compliance.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163300"/>
              </a:buClr>
              <a:buSzPts val="1800"/>
              <a:buFont typeface="Arial"/>
              <a:buAutoNum type="arabicPeriod"/>
            </a:pPr>
            <a:r>
              <a:rPr lang="es-419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Analyze data to meet R1 &amp; R2 requirements.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163300"/>
              </a:buClr>
              <a:buSzPts val="1800"/>
              <a:buFont typeface="Arial"/>
              <a:buAutoNum type="arabicPeriod"/>
            </a:pPr>
            <a:r>
              <a:rPr lang="es-419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Propose improvements for data quality and reporting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000"/>
          </a:p>
        </p:txBody>
      </p:sp>
      <p:pic>
        <p:nvPicPr>
          <p:cNvPr id="149" name="Google Shape;14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9811" y="0"/>
            <a:ext cx="417042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s-419" sz="4100">
                <a:solidFill>
                  <a:srgbClr val="163300"/>
                </a:solidFill>
                <a:latin typeface="Ubuntu"/>
                <a:ea typeface="Ubuntu"/>
                <a:cs typeface="Ubuntu"/>
                <a:sym typeface="Ubuntu"/>
              </a:rPr>
              <a:t>Regulatory Requests (R1 &amp; R2)</a:t>
            </a:r>
            <a:endParaRPr b="1" sz="4100">
              <a:solidFill>
                <a:srgbClr val="1633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55" name="Google Shape;155;p16"/>
          <p:cNvSpPr txBox="1"/>
          <p:nvPr>
            <p:ph idx="1" type="body"/>
          </p:nvPr>
        </p:nvSpPr>
        <p:spPr>
          <a:xfrm>
            <a:off x="558800" y="1704350"/>
            <a:ext cx="40923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s-419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R1</a:t>
            </a: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-419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Total cross-currency volume in GBP processed by the UK Entity (April 2022 – August 2023).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s-419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R2</a:t>
            </a: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-419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Cross-currency volume in GBP by the US Entity (April 2022 – August 2023).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-419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Same-currency volume in GBP by the US Entity (April 2022 – August 2023).</a:t>
            </a:r>
            <a:endParaRPr sz="2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3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s-419" sz="4100">
                <a:solidFill>
                  <a:srgbClr val="163300"/>
                </a:solidFill>
                <a:latin typeface="Ubuntu"/>
                <a:ea typeface="Ubuntu"/>
                <a:cs typeface="Ubuntu"/>
                <a:sym typeface="Ubuntu"/>
              </a:rPr>
              <a:t>Data Workflow</a:t>
            </a:r>
            <a:endParaRPr b="1" sz="4100">
              <a:solidFill>
                <a:srgbClr val="1633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grpSp>
        <p:nvGrpSpPr>
          <p:cNvPr id="161" name="Google Shape;161;p17"/>
          <p:cNvGrpSpPr/>
          <p:nvPr/>
        </p:nvGrpSpPr>
        <p:grpSpPr>
          <a:xfrm>
            <a:off x="102975" y="1422539"/>
            <a:ext cx="2726700" cy="2421436"/>
            <a:chOff x="0" y="1189989"/>
            <a:chExt cx="2726700" cy="2421436"/>
          </a:xfrm>
        </p:grpSpPr>
        <p:sp>
          <p:nvSpPr>
            <p:cNvPr id="162" name="Google Shape;162;p17"/>
            <p:cNvSpPr/>
            <p:nvPr/>
          </p:nvSpPr>
          <p:spPr>
            <a:xfrm>
              <a:off x="0" y="1189989"/>
              <a:ext cx="2726700" cy="669000"/>
            </a:xfrm>
            <a:prstGeom prst="homePlate">
              <a:avLst>
                <a:gd fmla="val 50000" name="adj"/>
              </a:avLst>
            </a:prstGeom>
            <a:solidFill>
              <a:srgbClr val="0856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-419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Manuals</a:t>
              </a:r>
              <a:endParaRPr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63" name="Google Shape;163;p17"/>
            <p:cNvSpPr txBox="1"/>
            <p:nvPr/>
          </p:nvSpPr>
          <p:spPr>
            <a:xfrm>
              <a:off x="410850" y="2057125"/>
              <a:ext cx="1905000" cy="1554300"/>
            </a:xfrm>
            <a:prstGeom prst="rect">
              <a:avLst/>
            </a:prstGeom>
            <a:solidFill>
              <a:srgbClr val="D9EAD3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 sz="1200">
                  <a:latin typeface="Montserrat"/>
                  <a:ea typeface="Montserrat"/>
                  <a:cs typeface="Montserrat"/>
                  <a:sym typeface="Montserrat"/>
                </a:rPr>
                <a:t>Documentation ensures consistency. Includes data dictionaries, process descriptions, and version control.</a:t>
              </a:r>
              <a:endParaRPr sz="1200"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164" name="Google Shape;164;p17"/>
          <p:cNvGrpSpPr/>
          <p:nvPr/>
        </p:nvGrpSpPr>
        <p:grpSpPr>
          <a:xfrm>
            <a:off x="2366400" y="1422325"/>
            <a:ext cx="2541300" cy="2421650"/>
            <a:chOff x="2263425" y="1189775"/>
            <a:chExt cx="2541300" cy="2421650"/>
          </a:xfrm>
        </p:grpSpPr>
        <p:sp>
          <p:nvSpPr>
            <p:cNvPr id="165" name="Google Shape;165;p17"/>
            <p:cNvSpPr/>
            <p:nvPr/>
          </p:nvSpPr>
          <p:spPr>
            <a:xfrm>
              <a:off x="2263425" y="1189775"/>
              <a:ext cx="2541300" cy="669000"/>
            </a:xfrm>
            <a:prstGeom prst="chevron">
              <a:avLst>
                <a:gd fmla="val 50000" name="adj"/>
              </a:avLst>
            </a:prstGeom>
            <a:solidFill>
              <a:srgbClr val="0B71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-419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Upload Files</a:t>
              </a:r>
              <a:endParaRPr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66" name="Google Shape;166;p17"/>
            <p:cNvSpPr txBox="1"/>
            <p:nvPr/>
          </p:nvSpPr>
          <p:spPr>
            <a:xfrm>
              <a:off x="2512200" y="2057125"/>
              <a:ext cx="1905000" cy="1554300"/>
            </a:xfrm>
            <a:prstGeom prst="rect">
              <a:avLst/>
            </a:prstGeom>
            <a:solidFill>
              <a:srgbClr val="D9EAD3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 sz="1200">
                  <a:latin typeface="Montserrat"/>
                  <a:ea typeface="Montserrat"/>
                  <a:cs typeface="Montserrat"/>
                  <a:sym typeface="Montserrat"/>
                </a:rPr>
                <a:t>Python scripts extract, validate, and load data from Excel to BigQuery.</a:t>
              </a:r>
              <a:endParaRPr sz="1200"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167" name="Google Shape;167;p17"/>
          <p:cNvGrpSpPr/>
          <p:nvPr/>
        </p:nvGrpSpPr>
        <p:grpSpPr>
          <a:xfrm>
            <a:off x="4432949" y="1422325"/>
            <a:ext cx="2541300" cy="2421650"/>
            <a:chOff x="4329974" y="1189775"/>
            <a:chExt cx="2541300" cy="2421650"/>
          </a:xfrm>
        </p:grpSpPr>
        <p:sp>
          <p:nvSpPr>
            <p:cNvPr id="168" name="Google Shape;168;p17"/>
            <p:cNvSpPr/>
            <p:nvPr/>
          </p:nvSpPr>
          <p:spPr>
            <a:xfrm>
              <a:off x="4329974" y="1189775"/>
              <a:ext cx="2541300" cy="669000"/>
            </a:xfrm>
            <a:prstGeom prst="chevron">
              <a:avLst>
                <a:gd fmla="val 50000" name="adj"/>
              </a:avLst>
            </a:prstGeom>
            <a:solidFill>
              <a:srgbClr val="0B77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-419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Data Analysis</a:t>
              </a:r>
              <a:endParaRPr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69" name="Google Shape;169;p17"/>
            <p:cNvSpPr txBox="1"/>
            <p:nvPr/>
          </p:nvSpPr>
          <p:spPr>
            <a:xfrm>
              <a:off x="4613550" y="2057125"/>
              <a:ext cx="1905000" cy="1554300"/>
            </a:xfrm>
            <a:prstGeom prst="rect">
              <a:avLst/>
            </a:prstGeom>
            <a:solidFill>
              <a:srgbClr val="D9EAD3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 sz="1200">
                  <a:latin typeface="Montserrat"/>
                  <a:ea typeface="Montserrat"/>
                  <a:cs typeface="Montserrat"/>
                  <a:sym typeface="Montserrat"/>
                </a:rPr>
                <a:t>Data profiling identifies issues. Handling nulls and negative values is addressed with justifications.</a:t>
              </a:r>
              <a:endParaRPr sz="1200"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170" name="Google Shape;170;p17"/>
          <p:cNvGrpSpPr/>
          <p:nvPr/>
        </p:nvGrpSpPr>
        <p:grpSpPr>
          <a:xfrm>
            <a:off x="6499714" y="1422325"/>
            <a:ext cx="2541300" cy="2421650"/>
            <a:chOff x="6396739" y="1189775"/>
            <a:chExt cx="2541300" cy="2421650"/>
          </a:xfrm>
        </p:grpSpPr>
        <p:sp>
          <p:nvSpPr>
            <p:cNvPr id="171" name="Google Shape;171;p17"/>
            <p:cNvSpPr/>
            <p:nvPr/>
          </p:nvSpPr>
          <p:spPr>
            <a:xfrm>
              <a:off x="6396739" y="1189775"/>
              <a:ext cx="2541300" cy="669000"/>
            </a:xfrm>
            <a:prstGeom prst="chevron">
              <a:avLst>
                <a:gd fmla="val 50000" name="adj"/>
              </a:avLst>
            </a:prstGeom>
            <a:solidFill>
              <a:srgbClr val="0C81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-419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Reports</a:t>
              </a:r>
              <a:endParaRPr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72" name="Google Shape;172;p17"/>
            <p:cNvSpPr txBox="1"/>
            <p:nvPr/>
          </p:nvSpPr>
          <p:spPr>
            <a:xfrm>
              <a:off x="6714900" y="2057125"/>
              <a:ext cx="1905000" cy="1554300"/>
            </a:xfrm>
            <a:prstGeom prst="rect">
              <a:avLst/>
            </a:prstGeom>
            <a:solidFill>
              <a:srgbClr val="D9EAD3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 sz="1200">
                  <a:latin typeface="Montserrat"/>
                  <a:ea typeface="Montserrat"/>
                  <a:cs typeface="Montserrat"/>
                  <a:sym typeface="Montserrat"/>
                </a:rPr>
                <a:t>SQL queries aggregate data to meet R1 &amp; R2 requirements. Reports include visual summaries.</a:t>
              </a:r>
              <a:endParaRPr sz="1200"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pic>
        <p:nvPicPr>
          <p:cNvPr id="173" name="Google Shape;173;p17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12464" l="21239" r="20600" t="11158"/>
          <a:stretch/>
        </p:blipFill>
        <p:spPr>
          <a:xfrm>
            <a:off x="1118260" y="4034875"/>
            <a:ext cx="696116" cy="91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17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34713" y="4034875"/>
            <a:ext cx="804675" cy="80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17">
            <a:hlinkClick r:id="rId7"/>
          </p:cNvPr>
          <p:cNvPicPr preferRelativeResize="0"/>
          <p:nvPr/>
        </p:nvPicPr>
        <p:blipFill rotWithShape="1">
          <a:blip r:embed="rId8">
            <a:alphaModFix/>
          </a:blip>
          <a:srcRect b="21550" l="28901" r="30952" t="0"/>
          <a:stretch/>
        </p:blipFill>
        <p:spPr>
          <a:xfrm>
            <a:off x="5301275" y="4034874"/>
            <a:ext cx="804650" cy="80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17">
            <a:hlinkClick r:id="rId9"/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457000" y="4034875"/>
            <a:ext cx="804650" cy="80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s-419" sz="4100">
                <a:solidFill>
                  <a:srgbClr val="163300"/>
                </a:solidFill>
                <a:latin typeface="Ubuntu"/>
                <a:ea typeface="Ubuntu"/>
                <a:cs typeface="Ubuntu"/>
                <a:sym typeface="Ubuntu"/>
              </a:rPr>
              <a:t>Data Summary &amp; Caveats</a:t>
            </a:r>
            <a:endParaRPr b="1" sz="4100">
              <a:solidFill>
                <a:srgbClr val="1633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82" name="Google Shape;182;p18"/>
          <p:cNvSpPr txBox="1"/>
          <p:nvPr>
            <p:ph idx="1" type="body"/>
          </p:nvPr>
        </p:nvSpPr>
        <p:spPr>
          <a:xfrm>
            <a:off x="558800" y="1704350"/>
            <a:ext cx="36681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s-419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Key Stats</a:t>
            </a:r>
            <a:endParaRPr b="1" sz="18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ontserrat"/>
              <a:buChar char="➔"/>
            </a:pPr>
            <a:r>
              <a:rPr lang="es-419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Total Transactions: 90</a:t>
            </a:r>
            <a:endParaRPr sz="18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ontserrat"/>
              <a:buChar char="➔"/>
            </a:pPr>
            <a:r>
              <a:rPr lang="es-419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Unique Customers: 67</a:t>
            </a:r>
            <a:endParaRPr sz="18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ontserrat"/>
              <a:buChar char="➔"/>
            </a:pPr>
            <a:r>
              <a:rPr lang="es-419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Avg Transaction: 491 GBP</a:t>
            </a:r>
            <a:endParaRPr sz="18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ontserrat"/>
              <a:buChar char="➔"/>
            </a:pPr>
            <a:r>
              <a:rPr lang="es-419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UK market: 34%</a:t>
            </a:r>
            <a:endParaRPr sz="25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7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3" name="Google Shape;183;p18"/>
          <p:cNvSpPr txBox="1"/>
          <p:nvPr>
            <p:ph idx="1" type="body"/>
          </p:nvPr>
        </p:nvSpPr>
        <p:spPr>
          <a:xfrm>
            <a:off x="4432025" y="1581250"/>
            <a:ext cx="36681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s-419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Data Caveats</a:t>
            </a:r>
            <a:endParaRPr b="1" sz="18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ontserrat"/>
              <a:buChar char="➔"/>
            </a:pPr>
            <a:r>
              <a:rPr lang="es-419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4  missing Customer_Type data cases.</a:t>
            </a:r>
            <a:endParaRPr sz="18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ontserrat"/>
              <a:buChar char="➔"/>
            </a:pPr>
            <a:r>
              <a:rPr lang="es-419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Negative Amount_GBP values need further investigation.</a:t>
            </a:r>
            <a:endParaRPr sz="18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ontserrat"/>
              <a:buChar char="➔"/>
            </a:pPr>
            <a:r>
              <a:rPr lang="es-419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Potential duplicate transaction IDs.</a:t>
            </a:r>
            <a:endParaRPr b="1" sz="18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9"/>
          <p:cNvSpPr txBox="1"/>
          <p:nvPr>
            <p:ph type="title"/>
          </p:nvPr>
        </p:nvSpPr>
        <p:spPr>
          <a:xfrm>
            <a:off x="1311200" y="79125"/>
            <a:ext cx="5104500" cy="132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s-419" sz="4100">
                <a:solidFill>
                  <a:srgbClr val="163300"/>
                </a:solidFill>
                <a:latin typeface="Ubuntu"/>
                <a:ea typeface="Ubuntu"/>
                <a:cs typeface="Ubuntu"/>
                <a:sym typeface="Ubuntu"/>
              </a:rPr>
              <a:t>Addressing Data Issues</a:t>
            </a:r>
            <a:endParaRPr b="1" sz="4100">
              <a:solidFill>
                <a:srgbClr val="1633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89" name="Google Shape;189;p19"/>
          <p:cNvSpPr txBox="1"/>
          <p:nvPr>
            <p:ph idx="1" type="body"/>
          </p:nvPr>
        </p:nvSpPr>
        <p:spPr>
          <a:xfrm>
            <a:off x="558800" y="1704350"/>
            <a:ext cx="4092300" cy="31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s-419" sz="16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Missing Customer_Type</a:t>
            </a:r>
            <a:endParaRPr b="1" sz="16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●"/>
            </a:pPr>
            <a:r>
              <a:rPr b="1" lang="es-419" sz="16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Short-term</a:t>
            </a:r>
            <a:r>
              <a:rPr lang="es-419" sz="16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: Label missing Customer_Type as "Unknown".</a:t>
            </a:r>
            <a:endParaRPr sz="16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●"/>
            </a:pPr>
            <a:r>
              <a:rPr b="1" lang="es-419" sz="16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Long-term</a:t>
            </a:r>
            <a:r>
              <a:rPr lang="es-419" sz="16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: Enrich data or predict Customer_Type via behavior.</a:t>
            </a:r>
            <a:endParaRPr sz="16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s-419" sz="16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Negative Amount_GBP</a:t>
            </a:r>
            <a:endParaRPr b="1" sz="16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Montserrat"/>
              <a:buChar char="●"/>
            </a:pPr>
            <a:r>
              <a:rPr lang="es-419" sz="16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Review negative transactions and create rules to classify them accurately.</a:t>
            </a:r>
            <a:endParaRPr sz="23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5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90" name="Google Shape;190;p19"/>
          <p:cNvPicPr preferRelativeResize="0"/>
          <p:nvPr/>
        </p:nvPicPr>
        <p:blipFill rotWithShape="1">
          <a:blip r:embed="rId3">
            <a:alphaModFix/>
          </a:blip>
          <a:srcRect b="0" l="23534" r="27053" t="0"/>
          <a:stretch/>
        </p:blipFill>
        <p:spPr>
          <a:xfrm>
            <a:off x="5334750" y="0"/>
            <a:ext cx="380925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0"/>
          <p:cNvSpPr txBox="1"/>
          <p:nvPr>
            <p:ph type="title"/>
          </p:nvPr>
        </p:nvSpPr>
        <p:spPr>
          <a:xfrm>
            <a:off x="1311200" y="79125"/>
            <a:ext cx="7261200" cy="132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s-419" sz="4100">
                <a:solidFill>
                  <a:srgbClr val="163300"/>
                </a:solidFill>
                <a:latin typeface="Ubuntu"/>
                <a:ea typeface="Ubuntu"/>
                <a:cs typeface="Ubuntu"/>
                <a:sym typeface="Ubuntu"/>
              </a:rPr>
              <a:t>Immediate Submission Strategy</a:t>
            </a:r>
            <a:endParaRPr b="1" sz="4100">
              <a:solidFill>
                <a:srgbClr val="1633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96" name="Google Shape;196;p20"/>
          <p:cNvSpPr txBox="1"/>
          <p:nvPr>
            <p:ph idx="1" type="body"/>
          </p:nvPr>
        </p:nvSpPr>
        <p:spPr>
          <a:xfrm>
            <a:off x="4258900" y="1561425"/>
            <a:ext cx="4240200" cy="348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1200"/>
              </a:spcBef>
              <a:spcAft>
                <a:spcPts val="0"/>
              </a:spcAft>
              <a:buNone/>
            </a:pPr>
            <a:r>
              <a:rPr b="1" lang="es-419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Key Actions</a:t>
            </a:r>
            <a:endParaRPr b="1" sz="18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r">
              <a:spcBef>
                <a:spcPts val="120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Focus on R1 &amp; R2 data extraction.</a:t>
            </a:r>
            <a:endParaRPr sz="18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r">
              <a:spcBef>
                <a:spcPts val="120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Transparently report limitations due to data quality.</a:t>
            </a:r>
            <a:endParaRPr sz="18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r">
              <a:spcBef>
                <a:spcPts val="120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Propose data quality initiatives for future reporting.</a:t>
            </a:r>
            <a:endParaRPr b="1" sz="23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r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32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97" name="Google Shape;19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61425"/>
            <a:ext cx="3917450" cy="31594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1"/>
          <p:cNvSpPr txBox="1"/>
          <p:nvPr>
            <p:ph type="title"/>
          </p:nvPr>
        </p:nvSpPr>
        <p:spPr>
          <a:xfrm>
            <a:off x="1311200" y="79125"/>
            <a:ext cx="5104500" cy="132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s-419" sz="4100">
                <a:solidFill>
                  <a:srgbClr val="163300"/>
                </a:solidFill>
                <a:latin typeface="Ubuntu"/>
                <a:ea typeface="Ubuntu"/>
                <a:cs typeface="Ubuntu"/>
                <a:sym typeface="Ubuntu"/>
              </a:rPr>
              <a:t>Technology &amp; Deliverables</a:t>
            </a:r>
            <a:endParaRPr b="1" sz="4100">
              <a:solidFill>
                <a:srgbClr val="1633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03" name="Google Shape;203;p21"/>
          <p:cNvSpPr txBox="1"/>
          <p:nvPr>
            <p:ph idx="1" type="body"/>
          </p:nvPr>
        </p:nvSpPr>
        <p:spPr>
          <a:xfrm>
            <a:off x="558800" y="1704350"/>
            <a:ext cx="4092300" cy="31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s-419" sz="16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Technologies</a:t>
            </a:r>
            <a:endParaRPr b="1" sz="16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●"/>
            </a:pPr>
            <a:r>
              <a:rPr b="1" lang="es-419" sz="16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BigQuery</a:t>
            </a:r>
            <a:r>
              <a:rPr lang="es-419" sz="16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: For scalable data handling.</a:t>
            </a:r>
            <a:endParaRPr sz="16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●"/>
            </a:pPr>
            <a:r>
              <a:rPr b="1" lang="es-419" sz="16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Python</a:t>
            </a:r>
            <a:r>
              <a:rPr lang="es-419" sz="16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: For data processing and automation.</a:t>
            </a:r>
            <a:endParaRPr sz="16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s-419" sz="16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Deliverables</a:t>
            </a:r>
            <a:endParaRPr b="1" sz="16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Montserrat"/>
              <a:buChar char="●"/>
            </a:pPr>
            <a:r>
              <a:rPr lang="es-419" sz="16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Python scripts, SQL queries and regulatory reports.</a:t>
            </a:r>
            <a:endParaRPr b="1" sz="21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30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04" name="Google Shape;20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90971" y="0"/>
            <a:ext cx="415302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